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4"/>
  </p:sldMasterIdLst>
  <p:notesMasterIdLst>
    <p:notesMasterId r:id="rId44"/>
  </p:notesMasterIdLst>
  <p:sldIdLst>
    <p:sldId id="332" r:id="rId5"/>
    <p:sldId id="293" r:id="rId6"/>
    <p:sldId id="378" r:id="rId7"/>
    <p:sldId id="348" r:id="rId8"/>
    <p:sldId id="351" r:id="rId9"/>
    <p:sldId id="349" r:id="rId10"/>
    <p:sldId id="352" r:id="rId11"/>
    <p:sldId id="353" r:id="rId12"/>
    <p:sldId id="354" r:id="rId13"/>
    <p:sldId id="355" r:id="rId14"/>
    <p:sldId id="356" r:id="rId15"/>
    <p:sldId id="357" r:id="rId16"/>
    <p:sldId id="374" r:id="rId17"/>
    <p:sldId id="358" r:id="rId18"/>
    <p:sldId id="359" r:id="rId19"/>
    <p:sldId id="360" r:id="rId20"/>
    <p:sldId id="377" r:id="rId21"/>
    <p:sldId id="361" r:id="rId22"/>
    <p:sldId id="362" r:id="rId23"/>
    <p:sldId id="363" r:id="rId24"/>
    <p:sldId id="364" r:id="rId25"/>
    <p:sldId id="365" r:id="rId26"/>
    <p:sldId id="366" r:id="rId27"/>
    <p:sldId id="367" r:id="rId28"/>
    <p:sldId id="368" r:id="rId29"/>
    <p:sldId id="369" r:id="rId30"/>
    <p:sldId id="379" r:id="rId31"/>
    <p:sldId id="380" r:id="rId32"/>
    <p:sldId id="382" r:id="rId33"/>
    <p:sldId id="384" r:id="rId34"/>
    <p:sldId id="385" r:id="rId35"/>
    <p:sldId id="370" r:id="rId36"/>
    <p:sldId id="371" r:id="rId37"/>
    <p:sldId id="376" r:id="rId38"/>
    <p:sldId id="372" r:id="rId39"/>
    <p:sldId id="375" r:id="rId40"/>
    <p:sldId id="381" r:id="rId41"/>
    <p:sldId id="383" r:id="rId42"/>
    <p:sldId id="386" r:id="rId4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45"/>
      <p:bold r:id="rId46"/>
      <p:italic r:id="rId47"/>
      <p:boldItalic r:id="rId48"/>
    </p:embeddedFont>
    <p:embeddedFont>
      <p:font typeface="Open Sans" panose="020B0606030504020204" pitchFamily="34" charset="0"/>
      <p:regular r:id="rId49"/>
      <p:bold r:id="rId50"/>
      <p:italic r:id="rId51"/>
    </p:embeddedFont>
    <p:embeddedFont>
      <p:font typeface="Twinkl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D8B"/>
    <a:srgbClr val="FFF2E6"/>
    <a:srgbClr val="FFED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40CECF-2EC5-44C4-A8A7-45B56658353C}">
  <a:tblStyle styleId="{3640CECF-2EC5-44C4-A8A7-45B5665835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69432"/>
  </p:normalViewPr>
  <p:slideViewPr>
    <p:cSldViewPr snapToGrid="0">
      <p:cViewPr varScale="1">
        <p:scale>
          <a:sx n="109" d="100"/>
          <a:sy n="109" d="100"/>
        </p:scale>
        <p:origin x="66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4.fntdata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font" Target="fonts/font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2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5.fntdata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gif>
</file>

<file path=ppt/media/image17.png>
</file>

<file path=ppt/media/image18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363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Blank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721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1_Daily Review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Google Shape;18;p3">
            <a:extLst>
              <a:ext uri="{FF2B5EF4-FFF2-40B4-BE49-F238E27FC236}">
                <a16:creationId xmlns:a16="http://schemas.microsoft.com/office/drawing/2014/main" id="{2D99AB61-213D-A04E-971A-64F80C5218B6}"/>
              </a:ext>
            </a:extLst>
          </p:cNvPr>
          <p:cNvSpPr txBox="1"/>
          <p:nvPr userDrawn="1"/>
        </p:nvSpPr>
        <p:spPr>
          <a:xfrm rot="-5400000">
            <a:off x="-811550" y="2427000"/>
            <a:ext cx="20592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40776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 preserve="1">
  <p:cSld name="1_Relevanc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NOW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4908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5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INTENTION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5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 preserve="1">
  <p:cSld name="1_Independent Practic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 CLOSURE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689050"/>
            <a:ext cx="6173700" cy="42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3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51" r:id="rId4"/>
    <p:sldLayoutId id="2147483654" r:id="rId5"/>
    <p:sldLayoutId id="214748365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gif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95;p14">
            <a:extLst>
              <a:ext uri="{FF2B5EF4-FFF2-40B4-BE49-F238E27FC236}">
                <a16:creationId xmlns:a16="http://schemas.microsoft.com/office/drawing/2014/main" id="{586E2318-5473-F044-8CF6-3131AC0DA1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1314231"/>
              </p:ext>
            </p:extLst>
          </p:nvPr>
        </p:nvGraphicFramePr>
        <p:xfrm>
          <a:off x="6827802" y="333957"/>
          <a:ext cx="2134475" cy="1270786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68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02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CFU</a:t>
                      </a:r>
                      <a:endParaRPr sz="14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oogle Shape;78;p12">
            <a:extLst>
              <a:ext uri="{FF2B5EF4-FFF2-40B4-BE49-F238E27FC236}">
                <a16:creationId xmlns:a16="http://schemas.microsoft.com/office/drawing/2014/main" id="{0AC21EE6-6A42-3B4E-96FD-6335373F40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309706"/>
              </p:ext>
            </p:extLst>
          </p:nvPr>
        </p:nvGraphicFramePr>
        <p:xfrm>
          <a:off x="6827802" y="1706603"/>
          <a:ext cx="2134475" cy="96006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entury Gothic" panose="020B0502020202020204" pitchFamily="34" charset="0"/>
                        </a:rPr>
                        <a:t>Scaffolding for students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Google Shape;95;p14">
            <a:extLst>
              <a:ext uri="{FF2B5EF4-FFF2-40B4-BE49-F238E27FC236}">
                <a16:creationId xmlns:a16="http://schemas.microsoft.com/office/drawing/2014/main" id="{E7E44A34-2CE7-3E4A-A36C-BB694BEEFE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64664"/>
              </p:ext>
            </p:extLst>
          </p:nvPr>
        </p:nvGraphicFramePr>
        <p:xfrm>
          <a:off x="6827802" y="2843000"/>
          <a:ext cx="2134475" cy="1121385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Allow students to make the connection</a:t>
                      </a:r>
                      <a:endParaRPr sz="11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341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DE0E330-EF3F-459C-8F88-E790766373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3FAA4-69E7-416B-844F-5DDF13D8FDA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767450"/>
            <a:ext cx="8296028" cy="4150975"/>
          </a:xfrm>
        </p:spPr>
        <p:txBody>
          <a:bodyPr/>
          <a:lstStyle/>
          <a:p>
            <a:pPr marL="11430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Diorite is an igneous rock that forms when magma cools slowly underneath the Earth's surface. Basalt is an igneous rock that forms when lava cools quickly on the Earth's surface.</a:t>
            </a:r>
          </a:p>
          <a:p>
            <a:pPr marL="114300" indent="0" algn="l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Identify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which rock shown on the left is diorite and which one is basalt. </a:t>
            </a: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Justify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your answer based on what you can observe.</a:t>
            </a:r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2050" name="Picture 2" descr="Rock A: A white rock with large black crystals. Rock B: A dark grey rock with tiny white crystals. ">
            <a:extLst>
              <a:ext uri="{FF2B5EF4-FFF2-40B4-BE49-F238E27FC236}">
                <a16:creationId xmlns:a16="http://schemas.microsoft.com/office/drawing/2014/main" id="{87F2DA4E-3C74-46F9-A245-C686BD85C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831" y="2571750"/>
            <a:ext cx="3988337" cy="239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86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49947F2-5601-411F-88D6-9CBB735E25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C6C92-2CFC-4EC4-9557-81EF8B0F46A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Sedimentary rocks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Recall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the difference between weathering and erosion.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Weathering is gradual, erosion is sudden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Weathering breaks down rock, erosion occurs on the surface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Weathering occurs deep underground, erosion occurs on the surface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Weathering doesn’t involve the movement of rock particles, erosion does</a:t>
            </a:r>
          </a:p>
        </p:txBody>
      </p:sp>
    </p:spTree>
    <p:extLst>
      <p:ext uri="{BB962C8B-B14F-4D97-AF65-F5344CB8AC3E}">
        <p14:creationId xmlns:p14="http://schemas.microsoft.com/office/powerpoint/2010/main" val="2457614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3D04D5B-1373-406E-B81B-F3790E92E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8BC08-2219-4897-980F-90A28A327C9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Identify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which of the following processes form sedimentary rocks.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>
              <a:buAutoNum type="arabicPeriod"/>
            </a:pPr>
            <a:r>
              <a:rPr lang="en-US" dirty="0">
                <a:latin typeface="Open Sans"/>
              </a:rPr>
              <a:t>The burial of the remains of marine organisms</a:t>
            </a:r>
          </a:p>
          <a:p>
            <a:pPr>
              <a:buAutoNum type="arabicPeriod"/>
            </a:pPr>
            <a:r>
              <a:rPr lang="en-US" dirty="0">
                <a:latin typeface="Open Sans"/>
              </a:rPr>
              <a:t>The heating and compression of rocks deep below the surface</a:t>
            </a:r>
          </a:p>
          <a:p>
            <a:pPr>
              <a:buAutoNum type="arabicPeriod"/>
            </a:pPr>
            <a:r>
              <a:rPr lang="en-US" dirty="0">
                <a:latin typeface="Open Sans"/>
              </a:rPr>
              <a:t>The cooling of molten rock following a volcanic eruption</a:t>
            </a:r>
          </a:p>
          <a:p>
            <a:pPr>
              <a:buAutoNum type="arabicPeriod"/>
            </a:pPr>
            <a:r>
              <a:rPr lang="en-US" dirty="0">
                <a:latin typeface="Open Sans"/>
              </a:rPr>
              <a:t>The burial of mud, sand and pebbles produced when exposed rocks are broken down</a:t>
            </a:r>
          </a:p>
        </p:txBody>
      </p:sp>
    </p:spTree>
    <p:extLst>
      <p:ext uri="{BB962C8B-B14F-4D97-AF65-F5344CB8AC3E}">
        <p14:creationId xmlns:p14="http://schemas.microsoft.com/office/powerpoint/2010/main" val="3728692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116B49A-75BA-47CB-A60A-289447CF92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77E20-6C12-4C18-9529-A3A9D4557E5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>
                <a:latin typeface="Open Sans"/>
              </a:rPr>
              <a:t>Which type of rock is most likely to contain contain fossils? 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Igneous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Metamorphic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Sedimentary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267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8E9913A-2AB8-484C-94A4-0E54EE1E81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C83CE-B3F3-40FD-8165-BB2DF94DBEC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Recall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which one of the following processes forms metamorphic rocks.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 marL="11430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A. The burial and heating of the remains of dead plants</a:t>
            </a:r>
          </a:p>
          <a:p>
            <a:pPr marL="11430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B. The slow cooling of magma deep below the surface</a:t>
            </a:r>
            <a:endParaRPr lang="en-US" dirty="0">
              <a:latin typeface="Open Sans"/>
            </a:endParaRPr>
          </a:p>
          <a:p>
            <a:pPr marL="11430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C. The heating and compression of rocks deep below the surface</a:t>
            </a:r>
          </a:p>
          <a:p>
            <a:pPr marL="11430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D. The burial and compaction of sediment</a:t>
            </a:r>
            <a:endParaRPr lang="en-US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400898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10189E-8F16-4CD7-BAE2-4AAEA9698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366B4-0B89-48BD-BF61-E1F0373CF6E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2200" b="1" i="0" dirty="0">
                <a:solidFill>
                  <a:srgbClr val="000000"/>
                </a:solidFill>
                <a:effectLst/>
                <a:latin typeface="Open Sans"/>
              </a:rPr>
              <a:t>Identify 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Open Sans"/>
              </a:rPr>
              <a:t>which of the following types of rock can form metamorphic rocks.</a:t>
            </a:r>
          </a:p>
          <a:p>
            <a:pPr marL="114300" indent="0">
              <a:buNone/>
            </a:pPr>
            <a:endParaRPr lang="en-US" sz="2200" dirty="0">
              <a:latin typeface="Open Sans"/>
            </a:endParaRPr>
          </a:p>
          <a:p>
            <a:pPr marL="114300" indent="0">
              <a:buNone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Open Sans"/>
              </a:rPr>
              <a:t>A. Sedimentary rocks</a:t>
            </a:r>
          </a:p>
          <a:p>
            <a:pPr marL="114300" indent="0">
              <a:buNone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Open Sans"/>
              </a:rPr>
              <a:t>B. Igneous rocks</a:t>
            </a:r>
            <a:endParaRPr lang="en-US" sz="2200" dirty="0">
              <a:latin typeface="Open Sans"/>
            </a:endParaRPr>
          </a:p>
          <a:p>
            <a:pPr marL="114300" indent="0">
              <a:buNone/>
            </a:pPr>
            <a:r>
              <a:rPr lang="en-US" sz="2200" b="0" i="0" dirty="0">
                <a:solidFill>
                  <a:srgbClr val="000000"/>
                </a:solidFill>
                <a:effectLst/>
                <a:latin typeface="Open Sans"/>
              </a:rPr>
              <a:t>C. Other metamorphic rocks</a:t>
            </a:r>
            <a:endParaRPr lang="en-US" sz="2200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721409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F21818C-EE1D-4E65-8EA0-496E1C8AA6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F6566-A50A-45E6-BFAE-2405F70CA62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000" dirty="0">
                <a:latin typeface="Open Sans"/>
              </a:rPr>
              <a:t>Fill in the following table</a:t>
            </a:r>
          </a:p>
          <a:p>
            <a:pPr marL="114300" indent="0">
              <a:buNone/>
            </a:pPr>
            <a:endParaRPr lang="en-AU" sz="2000" dirty="0">
              <a:latin typeface="Twinkl" pitchFamily="2" charset="0"/>
            </a:endParaRPr>
          </a:p>
          <a:p>
            <a:pPr marL="114300" indent="0">
              <a:buNone/>
            </a:pPr>
            <a:endParaRPr lang="en-US" sz="2000" dirty="0">
              <a:latin typeface="Twinkl" pitchFamily="2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AA6F515-3701-40FF-BCDB-D552E1F92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405515"/>
              </p:ext>
            </p:extLst>
          </p:nvPr>
        </p:nvGraphicFramePr>
        <p:xfrm>
          <a:off x="1418493" y="1756606"/>
          <a:ext cx="6096000" cy="1483360"/>
        </p:xfrm>
        <a:graphic>
          <a:graphicData uri="http://schemas.openxmlformats.org/drawingml/2006/table">
            <a:tbl>
              <a:tblPr firstRow="1" bandRow="1">
                <a:tableStyleId>{3640CECF-2EC5-44C4-A8A7-45B56658353C}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0175205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051044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Type of rock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How it forms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121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436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700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222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8551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BC0EC81-1478-45AB-BB76-EC2301407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57684-6636-4F69-9979-8856F679C40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Classify the rocks below into igneous, sedimentary and metamorphic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Schist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Granite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Sandstone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Limestone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Obsidian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Gneiss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Breccia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Basalt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Marble</a:t>
            </a: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Pumice</a:t>
            </a:r>
          </a:p>
        </p:txBody>
      </p:sp>
    </p:spTree>
    <p:extLst>
      <p:ext uri="{BB962C8B-B14F-4D97-AF65-F5344CB8AC3E}">
        <p14:creationId xmlns:p14="http://schemas.microsoft.com/office/powerpoint/2010/main" val="3113203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CBD91FB-AE10-48E7-9B35-33658A634B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B4F23-E70A-473B-B7F5-5D6280716E6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Complete the following table</a:t>
            </a:r>
            <a:endParaRPr lang="en-US" dirty="0">
              <a:latin typeface="Open Sa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709B8DB-F555-4A01-BE23-2E4805C4BF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356618"/>
              </p:ext>
            </p:extLst>
          </p:nvPr>
        </p:nvGraphicFramePr>
        <p:xfrm>
          <a:off x="1573237" y="1714130"/>
          <a:ext cx="6096000" cy="2661920"/>
        </p:xfrm>
        <a:graphic>
          <a:graphicData uri="http://schemas.openxmlformats.org/drawingml/2006/table">
            <a:tbl>
              <a:tblPr firstRow="1" bandRow="1">
                <a:tableStyleId>{3640CECF-2EC5-44C4-A8A7-45B56658353C}</a:tableStyleId>
              </a:tblPr>
              <a:tblGrid>
                <a:gridCol w="2485292">
                  <a:extLst>
                    <a:ext uri="{9D8B030D-6E8A-4147-A177-3AD203B41FA5}">
                      <a16:colId xmlns:a16="http://schemas.microsoft.com/office/drawing/2014/main" val="3925310488"/>
                    </a:ext>
                  </a:extLst>
                </a:gridCol>
                <a:gridCol w="1181686">
                  <a:extLst>
                    <a:ext uri="{9D8B030D-6E8A-4147-A177-3AD203B41FA5}">
                      <a16:colId xmlns:a16="http://schemas.microsoft.com/office/drawing/2014/main" val="4114976584"/>
                    </a:ext>
                  </a:extLst>
                </a:gridCol>
                <a:gridCol w="2429022">
                  <a:extLst>
                    <a:ext uri="{9D8B030D-6E8A-4147-A177-3AD203B41FA5}">
                      <a16:colId xmlns:a16="http://schemas.microsoft.com/office/drawing/2014/main" val="22873886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Heat and pressure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Forms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261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Weathering and erosion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Forms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68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Cooling of magma or lava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Forms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47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Melting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Forms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4669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Compaction and cementation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dirty="0">
                          <a:latin typeface="Twinkl" pitchFamily="2" charset="0"/>
                        </a:rPr>
                        <a:t>Forms </a:t>
                      </a:r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Twinkl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3740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3849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E5C5908-02E8-44F5-8F2B-7CD2464494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1AF3C-C17B-4E61-BA9D-7570ECB5FBF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A metamorphic rock lies deep in the Earth's crust where it slowly melts. The molten rock erupts out of a volcano and hardens.</a:t>
            </a:r>
          </a:p>
          <a:p>
            <a:pPr marL="114300" indent="0" algn="l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Define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what it has become.</a:t>
            </a:r>
          </a:p>
          <a:p>
            <a:pPr marL="114300" indent="0" algn="l">
              <a:buNone/>
            </a:pPr>
            <a:endParaRPr lang="en-US" dirty="0">
              <a:latin typeface="Open Sans"/>
            </a:endParaRPr>
          </a:p>
          <a:p>
            <a:pPr algn="l"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Metamorphic rock</a:t>
            </a:r>
          </a:p>
          <a:p>
            <a:pPr algn="l">
              <a:buAutoNum type="alphaUcPeriod"/>
            </a:pPr>
            <a:r>
              <a:rPr lang="en-US" dirty="0">
                <a:latin typeface="Open Sans"/>
              </a:rPr>
              <a:t>Magma</a:t>
            </a:r>
          </a:p>
          <a:p>
            <a:pPr algn="l"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Sedimentary rock</a:t>
            </a:r>
          </a:p>
          <a:p>
            <a:pPr algn="l">
              <a:buAutoNum type="alphaUcPeriod"/>
            </a:pPr>
            <a:r>
              <a:rPr lang="en-US" dirty="0">
                <a:latin typeface="Open Sans"/>
              </a:rPr>
              <a:t>Igneous rock</a:t>
            </a:r>
            <a:endParaRPr lang="en-US" b="0" i="0" dirty="0">
              <a:solidFill>
                <a:srgbClr val="000000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87347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>
                <a:latin typeface="Open Sans"/>
              </a:rPr>
              <a:t>I can complete questions based on geology</a:t>
            </a: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4" y="477525"/>
            <a:ext cx="5198099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000" dirty="0">
                <a:latin typeface="Open Sans"/>
              </a:rPr>
              <a:t>We will be revising Geology content for the term</a:t>
            </a:r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3061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904FFD0-9DBA-42AF-85C9-71F3931C25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810B0-8CF4-414A-B4FB-48092E71A2D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A sedimentary rock experiences intense heat and pressure during the formation of a high mountain range.</a:t>
            </a:r>
          </a:p>
          <a:p>
            <a:pPr marL="114300" indent="0" algn="l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Define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what it has become.</a:t>
            </a:r>
          </a:p>
          <a:p>
            <a:pPr marL="114300" indent="0" algn="l">
              <a:buNone/>
            </a:pPr>
            <a:endParaRPr lang="en-US" dirty="0">
              <a:latin typeface="Open Sans"/>
            </a:endParaRPr>
          </a:p>
          <a:p>
            <a:pPr algn="l"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Igneous rock</a:t>
            </a:r>
          </a:p>
          <a:p>
            <a:pPr algn="l">
              <a:buAutoNum type="alphaUcPeriod"/>
            </a:pPr>
            <a:r>
              <a:rPr lang="en-US" dirty="0">
                <a:latin typeface="Open Sans"/>
              </a:rPr>
              <a:t>Metamorphic rock</a:t>
            </a:r>
          </a:p>
          <a:p>
            <a:pPr algn="l">
              <a:buAutoNum type="alphaUcPeriod"/>
            </a:pPr>
            <a:r>
              <a:rPr lang="en-US" dirty="0">
                <a:latin typeface="Open Sans"/>
              </a:rPr>
              <a:t>Sedimentary rock</a:t>
            </a:r>
          </a:p>
          <a:p>
            <a:pPr algn="l">
              <a:buAutoNum type="alphaUcPeriod"/>
            </a:pPr>
            <a:r>
              <a:rPr lang="en-US" dirty="0">
                <a:latin typeface="Open Sans"/>
              </a:rPr>
              <a:t>Magma</a:t>
            </a:r>
          </a:p>
          <a:p>
            <a:pPr algn="l">
              <a:buAutoNum type="alphaUcPeriod"/>
            </a:pPr>
            <a:endParaRPr lang="en-US" b="0" i="0" dirty="0">
              <a:solidFill>
                <a:srgbClr val="000000"/>
              </a:solidFill>
              <a:effectLst/>
              <a:latin typeface="Twinkl" pitchFamily="2" charset="0"/>
            </a:endParaRP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771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DB096D9-76AB-4CC1-9414-5D9BF4006B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289CA-B81C-4247-93E9-2E066ABB22B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Select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the option that best completes the following sentence.</a:t>
            </a: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For sedimentary rock to turn into igneous rock, it must be: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Exposed to heat and pressure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Broken down by wind, rain or ice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Melted to form magma, and then cooled</a:t>
            </a:r>
          </a:p>
          <a:p>
            <a:pPr>
              <a:buAutoNum type="alphaUcPeriod"/>
            </a:pPr>
            <a:r>
              <a:rPr lang="en-US" dirty="0">
                <a:latin typeface="Open Sans"/>
              </a:rPr>
              <a:t>Cemented and compacted together</a:t>
            </a:r>
          </a:p>
        </p:txBody>
      </p:sp>
    </p:spTree>
    <p:extLst>
      <p:ext uri="{BB962C8B-B14F-4D97-AF65-F5344CB8AC3E}">
        <p14:creationId xmlns:p14="http://schemas.microsoft.com/office/powerpoint/2010/main" val="3281040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86DEFE0-0C61-4DF0-8412-5C9BA3E84C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16A9B-3129-45DC-A395-F20EB9C2D25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Open Sans"/>
              </a:rPr>
              <a:t>Decide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which of the following steps </a:t>
            </a:r>
            <a:r>
              <a:rPr lang="en-US" b="0" i="1" dirty="0">
                <a:solidFill>
                  <a:srgbClr val="000000"/>
                </a:solidFill>
                <a:effectLst/>
                <a:latin typeface="Open Sans"/>
              </a:rPr>
              <a:t>cannot 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occur in the rock cycle.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metamorphic rock → sediment</a:t>
            </a:r>
          </a:p>
          <a:p>
            <a:pPr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sediment → igneous rock</a:t>
            </a:r>
            <a:endParaRPr lang="en-US" dirty="0">
              <a:latin typeface="Open Sans"/>
            </a:endParaRPr>
          </a:p>
          <a:p>
            <a:pPr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sedimentary rock → metamorphic rock</a:t>
            </a:r>
          </a:p>
          <a:p>
            <a:pPr>
              <a:buAutoNum type="alphaUcPeriod"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/>
              </a:rPr>
              <a:t>magma → igneous rock</a:t>
            </a:r>
            <a:endParaRPr lang="en-US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41976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6F388C2-4C5D-4781-877B-FAA319C92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F45E4-DEEC-4A45-9568-73CACC4139A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C4D088D-804C-4617-892D-896DF3264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213"/>
            <a:ext cx="9144000" cy="504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4223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2AC7C74-1D23-4E02-9E9F-305515C889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FBCD6-83E8-4BAB-AD99-D3804F49C0A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5562ED0-7182-4B94-8F79-161529571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038"/>
            <a:ext cx="9144000" cy="505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31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A7921D9-3001-4A77-94D3-19140DB273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A869A-1F92-43AF-A8FB-FA7E8E471A4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954AB59-F9A6-43CE-BCA2-60D28E279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9144000" cy="511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080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E50DDA1-C9D1-4A4D-8958-1773542474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D316E-6FFE-4A49-BC46-EFFC6A942AE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-4_search_rockstar.mp4">
            <a:hlinkClick r:id="" action="ppaction://media"/>
            <a:extLst>
              <a:ext uri="{FF2B5EF4-FFF2-40B4-BE49-F238E27FC236}">
                <a16:creationId xmlns:a16="http://schemas.microsoft.com/office/drawing/2014/main" id="{D27C56B5-6C60-4C26-823A-986CF7BB0F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1545" y="1128437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7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CB4A82E-3369-452B-A0C7-A31BC038BE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78805-E5EE-4838-9F8F-69F943F0E97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Label the rock cycle</a:t>
            </a:r>
            <a:endParaRPr lang="en-US" dirty="0">
              <a:latin typeface="Open Sans"/>
            </a:endParaRPr>
          </a:p>
        </p:txBody>
      </p:sp>
      <p:pic>
        <p:nvPicPr>
          <p:cNvPr id="10242" name="Picture 2" descr="Pin by Megan Escobar (Olsen) on Teaching Middle School Science | Rock cycle  project, Rock cycle, Rock cycle for kids">
            <a:extLst>
              <a:ext uri="{FF2B5EF4-FFF2-40B4-BE49-F238E27FC236}">
                <a16:creationId xmlns:a16="http://schemas.microsoft.com/office/drawing/2014/main" id="{86A27AD1-1306-4E5C-934D-126ECF0C6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172" y="388975"/>
            <a:ext cx="3220942" cy="452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6618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CB4A82E-3369-452B-A0C7-A31BC038BE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78805-E5EE-4838-9F8F-69F943F0E97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Label the rock cycle</a:t>
            </a:r>
            <a:endParaRPr lang="en-US" dirty="0">
              <a:latin typeface="Open Sans"/>
            </a:endParaRPr>
          </a:p>
        </p:txBody>
      </p:sp>
      <p:pic>
        <p:nvPicPr>
          <p:cNvPr id="11266" name="Picture 2" descr="Free Printable The Rock Cycle Diagram Fill In Blank | Rock cycle activity, Rock  cycle for kids, Rock cycle project">
            <a:extLst>
              <a:ext uri="{FF2B5EF4-FFF2-40B4-BE49-F238E27FC236}">
                <a16:creationId xmlns:a16="http://schemas.microsoft.com/office/drawing/2014/main" id="{1CFA5110-D81B-449C-9C0C-00B26955A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692" y="312649"/>
            <a:ext cx="3648938" cy="4721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6403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B8CAA98-D8E1-42BF-BE50-79EC74BAD5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C4C41-4EFB-43CD-BF55-6B58059EF62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Select the correct type of weathering</a:t>
            </a:r>
            <a:endParaRPr lang="en-US" dirty="0">
              <a:latin typeface="Open Sans"/>
            </a:endParaRPr>
          </a:p>
        </p:txBody>
      </p:sp>
      <p:pic>
        <p:nvPicPr>
          <p:cNvPr id="4" name="Picture 2" descr="Image result for biological weathering">
            <a:extLst>
              <a:ext uri="{FF2B5EF4-FFF2-40B4-BE49-F238E27FC236}">
                <a16:creationId xmlns:a16="http://schemas.microsoft.com/office/drawing/2014/main" id="{411CD0B4-7A0B-4BE7-A55E-2B57121C6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84" y="3400147"/>
            <a:ext cx="2223250" cy="147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salt crystallisation weathering">
            <a:extLst>
              <a:ext uri="{FF2B5EF4-FFF2-40B4-BE49-F238E27FC236}">
                <a16:creationId xmlns:a16="http://schemas.microsoft.com/office/drawing/2014/main" id="{08343C96-579E-4FC3-BF08-66F3C6CF1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48" y="1484142"/>
            <a:ext cx="2276486" cy="1707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physical weathering">
            <a:extLst>
              <a:ext uri="{FF2B5EF4-FFF2-40B4-BE49-F238E27FC236}">
                <a16:creationId xmlns:a16="http://schemas.microsoft.com/office/drawing/2014/main" id="{AC18056D-D638-4F91-A605-62E090265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893" y="1484142"/>
            <a:ext cx="2276486" cy="170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Image result for mining weathering">
            <a:extLst>
              <a:ext uri="{FF2B5EF4-FFF2-40B4-BE49-F238E27FC236}">
                <a16:creationId xmlns:a16="http://schemas.microsoft.com/office/drawing/2014/main" id="{F9259FE2-E43D-4C61-A918-908FCD519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397" y="3393153"/>
            <a:ext cx="1984802" cy="148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mage result for stalagmite">
            <a:extLst>
              <a:ext uri="{FF2B5EF4-FFF2-40B4-BE49-F238E27FC236}">
                <a16:creationId xmlns:a16="http://schemas.microsoft.com/office/drawing/2014/main" id="{54F4969A-C541-4968-8963-FEB5E59BD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734" y="3402477"/>
            <a:ext cx="2757558" cy="14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Google Shape;95;p14">
            <a:extLst>
              <a:ext uri="{FF2B5EF4-FFF2-40B4-BE49-F238E27FC236}">
                <a16:creationId xmlns:a16="http://schemas.microsoft.com/office/drawing/2014/main" id="{F0DAD50F-E619-4897-AA95-2FBAA1410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9158331"/>
              </p:ext>
            </p:extLst>
          </p:nvPr>
        </p:nvGraphicFramePr>
        <p:xfrm>
          <a:off x="6841870" y="266050"/>
          <a:ext cx="2134475" cy="137154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Open Sans"/>
                          <a:cs typeface="Arial"/>
                          <a:sym typeface="Arial"/>
                        </a:rPr>
                        <a:t>Physical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Open Sans"/>
                          <a:ea typeface="Century Gothic"/>
                          <a:cs typeface="Arial"/>
                          <a:sym typeface="Century Gothic"/>
                        </a:rPr>
                        <a:t>Biological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Open Sans"/>
                          <a:ea typeface="Century Gothic"/>
                          <a:cs typeface="Arial"/>
                          <a:sym typeface="Century Gothic"/>
                        </a:rPr>
                        <a:t>Chemical</a:t>
                      </a:r>
                      <a:endParaRPr lang="en-AU" sz="1800" b="0" i="0" u="none" strike="noStrike" cap="none" dirty="0">
                        <a:solidFill>
                          <a:srgbClr val="000000"/>
                        </a:solidFill>
                        <a:effectLst/>
                        <a:latin typeface="Open Sans"/>
                        <a:ea typeface="Century Gothic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503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EF59B52-D03C-48D2-B43A-8C6D5C5A3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9350F-BFA4-44A3-80BF-C5E2C9BDC7E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Label the layers of the Earth</a:t>
            </a:r>
            <a:endParaRPr lang="en-US" dirty="0">
              <a:latin typeface="Open Sans"/>
            </a:endParaRPr>
          </a:p>
        </p:txBody>
      </p:sp>
      <p:pic>
        <p:nvPicPr>
          <p:cNvPr id="9218" name="Picture 2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9567BB14-15D0-46D9-A42E-3372BE9C8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79" y="1523266"/>
            <a:ext cx="304800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424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4265DF0-BF88-4CBE-BEA3-EC74FFF98C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B59D0-A861-41AD-8DD3-C31F8E245FB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400" dirty="0">
                <a:latin typeface="Open Sans"/>
              </a:rPr>
              <a:t>Finish the sentence</a:t>
            </a:r>
          </a:p>
          <a:p>
            <a:pPr marL="114300" indent="0">
              <a:buNone/>
            </a:pPr>
            <a:endParaRPr lang="en-AU" sz="2400" dirty="0">
              <a:latin typeface="Open Sans"/>
            </a:endParaRPr>
          </a:p>
          <a:p>
            <a:pPr marL="114300" indent="0">
              <a:buNone/>
            </a:pPr>
            <a:r>
              <a:rPr lang="en-AU" sz="2400" dirty="0">
                <a:latin typeface="Open Sans"/>
              </a:rPr>
              <a:t>Porosity is the amount of ____________ in a rock. It is usually measured by the amount of ______________ a rock can ________________. </a:t>
            </a:r>
          </a:p>
        </p:txBody>
      </p:sp>
    </p:spTree>
    <p:extLst>
      <p:ext uri="{BB962C8B-B14F-4D97-AF65-F5344CB8AC3E}">
        <p14:creationId xmlns:p14="http://schemas.microsoft.com/office/powerpoint/2010/main" val="10151630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33B117F-5B02-44FD-BAE1-56C92A4501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E0118-0822-49A7-BC5D-5F6C05AAE4D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Which of the following rocks reacts with acid?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>
              <a:buAutoNum type="alphaUcPeriod"/>
            </a:pPr>
            <a:r>
              <a:rPr lang="en-AU" dirty="0">
                <a:latin typeface="Open Sans"/>
              </a:rPr>
              <a:t>Granite</a:t>
            </a:r>
          </a:p>
          <a:p>
            <a:pPr>
              <a:buAutoNum type="alphaUcPeriod"/>
            </a:pPr>
            <a:r>
              <a:rPr lang="en-AU" dirty="0">
                <a:latin typeface="Open Sans"/>
              </a:rPr>
              <a:t>Marble</a:t>
            </a:r>
          </a:p>
          <a:p>
            <a:pPr>
              <a:buAutoNum type="alphaUcPeriod"/>
            </a:pPr>
            <a:r>
              <a:rPr lang="en-AU" dirty="0">
                <a:latin typeface="Open Sans"/>
              </a:rPr>
              <a:t>Basalt</a:t>
            </a:r>
          </a:p>
          <a:p>
            <a:pPr>
              <a:buAutoNum type="alphaUcPeriod"/>
            </a:pPr>
            <a:endParaRPr lang="en-AU" dirty="0">
              <a:latin typeface="Open Sans"/>
            </a:endParaRPr>
          </a:p>
          <a:p>
            <a:pPr>
              <a:buAutoNum type="alphaUcPeriod"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Using this information which rock type would be used in buildings in a city and why?</a:t>
            </a:r>
          </a:p>
        </p:txBody>
      </p:sp>
    </p:spTree>
    <p:extLst>
      <p:ext uri="{BB962C8B-B14F-4D97-AF65-F5344CB8AC3E}">
        <p14:creationId xmlns:p14="http://schemas.microsoft.com/office/powerpoint/2010/main" val="284369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DB06534-DA5F-434B-A036-B94F57A08B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371E2-58FA-4E5D-B7AC-F6E06F6207E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Put the words and images into the correct column</a:t>
            </a:r>
            <a:endParaRPr lang="en-US" dirty="0">
              <a:latin typeface="Open Sans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E356D53-6D0F-4687-B455-51287CF10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51" y="1271357"/>
            <a:ext cx="6762650" cy="3800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7239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779DC4C-808B-40B1-8180-CB1E9C5180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1CF3B-4114-4DA2-B6B2-D873E746F6F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767450"/>
            <a:ext cx="3639622" cy="4150975"/>
          </a:xfrm>
        </p:spPr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Which sample do you think is the gold A or B?</a:t>
            </a:r>
            <a:endParaRPr lang="en-US" dirty="0">
              <a:latin typeface="Open Sans"/>
            </a:endParaRPr>
          </a:p>
        </p:txBody>
      </p:sp>
      <p:pic>
        <p:nvPicPr>
          <p:cNvPr id="8194" name="Picture 2" descr="Four samples of the same mineral that have different colours because of slight impurities in them. Moreover, different minerals can have the same colour, samples A and B look similar, however one is gold and the other &quot;fool's gold&quot;, or pyrite.">
            <a:extLst>
              <a:ext uri="{FF2B5EF4-FFF2-40B4-BE49-F238E27FC236}">
                <a16:creationId xmlns:a16="http://schemas.microsoft.com/office/drawing/2014/main" id="{76BE1EC5-2C4B-4BEB-9E48-31025094B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050" y="1210325"/>
            <a:ext cx="476250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387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1EC2C64-B210-45FA-9238-A4DF71CFE6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EFCCB-AF31-4787-AE4D-23414D0560D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Match the following mineral properties to the correct term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Lustre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Colour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Hardness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Cleavage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3A1DB8-2716-4427-8209-C90E52B34C51}"/>
              </a:ext>
            </a:extLst>
          </p:cNvPr>
          <p:cNvSpPr txBox="1"/>
          <p:nvPr/>
        </p:nvSpPr>
        <p:spPr>
          <a:xfrm>
            <a:off x="4368018" y="1350498"/>
            <a:ext cx="3460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itchFamily="2" charset="0"/>
              </a:rPr>
              <a:t>How a mineral breaks along lines of weaknesses, leaving flat surfaces</a:t>
            </a:r>
            <a:endParaRPr lang="en-US" dirty="0">
              <a:latin typeface="Twinkl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653AC-81EE-46AE-B6B2-10F58BBD242F}"/>
              </a:ext>
            </a:extLst>
          </p:cNvPr>
          <p:cNvSpPr txBox="1"/>
          <p:nvPr/>
        </p:nvSpPr>
        <p:spPr>
          <a:xfrm>
            <a:off x="4368017" y="1976429"/>
            <a:ext cx="34606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itchFamily="2" charset="0"/>
              </a:rPr>
              <a:t>This is not a useful way to classify as there can be large variation amongst one mineral</a:t>
            </a:r>
            <a:endParaRPr lang="en-US" dirty="0">
              <a:latin typeface="Twinkl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C318E5-FE11-4084-A087-0FAE80003929}"/>
              </a:ext>
            </a:extLst>
          </p:cNvPr>
          <p:cNvSpPr txBox="1"/>
          <p:nvPr/>
        </p:nvSpPr>
        <p:spPr>
          <a:xfrm>
            <a:off x="4368016" y="3770183"/>
            <a:ext cx="3460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itchFamily="2" charset="0"/>
              </a:rPr>
              <a:t>Commonly measured using </a:t>
            </a:r>
            <a:r>
              <a:rPr lang="en-AU" dirty="0" err="1">
                <a:latin typeface="Twinkl" pitchFamily="2" charset="0"/>
              </a:rPr>
              <a:t>Moh’s</a:t>
            </a:r>
            <a:r>
              <a:rPr lang="en-AU" dirty="0">
                <a:latin typeface="Twinkl" pitchFamily="2" charset="0"/>
              </a:rPr>
              <a:t> scale</a:t>
            </a:r>
            <a:endParaRPr lang="en-US" dirty="0">
              <a:latin typeface="Twink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751D83-FB26-4FC4-9AB0-D9DC02EC1D47}"/>
              </a:ext>
            </a:extLst>
          </p:cNvPr>
          <p:cNvSpPr txBox="1"/>
          <p:nvPr/>
        </p:nvSpPr>
        <p:spPr>
          <a:xfrm>
            <a:off x="4368016" y="2978422"/>
            <a:ext cx="3460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itchFamily="2" charset="0"/>
              </a:rPr>
              <a:t>The way light interacts with the surface of the mineral</a:t>
            </a:r>
            <a:endParaRPr lang="en-US" dirty="0">
              <a:latin typeface="Twink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2484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FB1F0BC-3E7D-456A-8B42-F5080DCE93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1EF21-6394-4107-8B21-9999751CF92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Put the following steps involved in obtaining a mineral from the Earth in order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Enrichment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Extraction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Exploration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Mining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endParaRPr lang="en-US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548440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494E689-2516-497B-99DA-0B7442A47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67A73-9DA9-47D8-AB06-DF60CA6A132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Finish the sentence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AU" dirty="0">
                <a:latin typeface="Open Sans"/>
              </a:rPr>
              <a:t>An ore contains ____________ that are _________________.</a:t>
            </a:r>
            <a:endParaRPr lang="en-US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8970299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7E9BB12-44F4-44E1-95FB-F134E19597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AD720-E632-49F0-8F39-88F4DF19DE8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400" dirty="0">
                <a:latin typeface="Open Sans"/>
              </a:rPr>
              <a:t>Finish the sentence</a:t>
            </a:r>
          </a:p>
          <a:p>
            <a:pPr marL="114300" indent="0">
              <a:buNone/>
            </a:pPr>
            <a:endParaRPr lang="en-AU" sz="2400" dirty="0">
              <a:latin typeface="Open Sans"/>
            </a:endParaRPr>
          </a:p>
          <a:p>
            <a:pPr marL="114300" indent="0">
              <a:buNone/>
            </a:pPr>
            <a:r>
              <a:rPr lang="en-AU" sz="2400" dirty="0">
                <a:latin typeface="Open Sans"/>
              </a:rPr>
              <a:t>Coal is __________ matter made from ___________. This is made from _________ remains in swampy areas that have little _______________ formed _________________ of years ago.</a:t>
            </a:r>
            <a:endParaRPr lang="en-US" sz="2400" dirty="0">
              <a:latin typeface="Open Sans"/>
            </a:endParaRPr>
          </a:p>
        </p:txBody>
      </p:sp>
      <p:graphicFrame>
        <p:nvGraphicFramePr>
          <p:cNvPr id="4" name="Google Shape;95;p14">
            <a:extLst>
              <a:ext uri="{FF2B5EF4-FFF2-40B4-BE49-F238E27FC236}">
                <a16:creationId xmlns:a16="http://schemas.microsoft.com/office/drawing/2014/main" id="{4EA0A70D-2F96-481C-A717-47FC91D97E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4309812"/>
              </p:ext>
            </p:extLst>
          </p:nvPr>
        </p:nvGraphicFramePr>
        <p:xfrm>
          <a:off x="6841870" y="266050"/>
          <a:ext cx="2134475" cy="192018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Oxygen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Organic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Carbon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Millions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8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Plant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4676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2D99218-7681-48CB-9743-BD9559AA1E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26A55-8189-4837-8674-5E437555676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000" dirty="0">
                <a:latin typeface="Open Sans"/>
              </a:rPr>
              <a:t>Circle those that an Environmental impact assessment considers</a:t>
            </a:r>
          </a:p>
          <a:p>
            <a:pPr marL="114300" indent="0">
              <a:buNone/>
            </a:pPr>
            <a:endParaRPr lang="en-AU" sz="2000" dirty="0">
              <a:latin typeface="Open Sans"/>
            </a:endParaRPr>
          </a:p>
          <a:p>
            <a:pPr marL="114300" indent="0">
              <a:buNone/>
            </a:pPr>
            <a:endParaRPr lang="en-AU" sz="2000" dirty="0">
              <a:latin typeface="Open Sans"/>
            </a:endParaRP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Noise levels</a:t>
            </a: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Impact on animals and plants</a:t>
            </a: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Employment of individuals from local committees</a:t>
            </a: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Name of the mine</a:t>
            </a: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Plan for erosion and runoff</a:t>
            </a:r>
          </a:p>
          <a:p>
            <a:pPr marL="114300" indent="0">
              <a:buNone/>
            </a:pPr>
            <a:r>
              <a:rPr lang="en-AU" sz="2000" dirty="0">
                <a:latin typeface="Open Sans"/>
              </a:rPr>
              <a:t>The rosters of the miners</a:t>
            </a:r>
          </a:p>
        </p:txBody>
      </p:sp>
    </p:spTree>
    <p:extLst>
      <p:ext uri="{BB962C8B-B14F-4D97-AF65-F5344CB8AC3E}">
        <p14:creationId xmlns:p14="http://schemas.microsoft.com/office/powerpoint/2010/main" val="3330244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>
                <a:latin typeface="Open Sans"/>
              </a:rPr>
              <a:t>I can complete questions based on geology</a:t>
            </a: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4" y="477525"/>
            <a:ext cx="5198099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000" dirty="0">
                <a:latin typeface="Open Sans"/>
              </a:rPr>
              <a:t>We will be revising Geology content for the term</a:t>
            </a:r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9439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8050F1F-E3C6-49F8-A307-E7FF92C47E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9C4E9-D239-42FB-B4FA-8CC4FEAC25A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500" dirty="0">
                <a:latin typeface="Open Sans"/>
              </a:rPr>
              <a:t>Finish the sentence</a:t>
            </a:r>
          </a:p>
          <a:p>
            <a:pPr marL="114300" indent="0">
              <a:buNone/>
            </a:pPr>
            <a:endParaRPr lang="en-AU" sz="2500" dirty="0">
              <a:latin typeface="Open Sans"/>
            </a:endParaRPr>
          </a:p>
          <a:p>
            <a:pPr marL="114300" indent="0">
              <a:buNone/>
            </a:pPr>
            <a:r>
              <a:rPr lang="en-AU" sz="2500" dirty="0">
                <a:latin typeface="Open Sans"/>
              </a:rPr>
              <a:t>____________ is a naturally occurring substance</a:t>
            </a:r>
          </a:p>
          <a:p>
            <a:pPr marL="114300" indent="0">
              <a:buNone/>
            </a:pPr>
            <a:endParaRPr lang="en-AU" sz="2500" dirty="0">
              <a:latin typeface="Open Sans"/>
            </a:endParaRPr>
          </a:p>
          <a:p>
            <a:pPr marL="114300" indent="0">
              <a:buNone/>
            </a:pPr>
            <a:r>
              <a:rPr lang="en-AU" sz="2500" dirty="0">
                <a:latin typeface="Open Sans"/>
              </a:rPr>
              <a:t>_____________ is made up of one or more minerals</a:t>
            </a:r>
            <a:endParaRPr lang="en-US" sz="2500" dirty="0">
              <a:latin typeface="Open Sans"/>
            </a:endParaRPr>
          </a:p>
        </p:txBody>
      </p:sp>
      <p:graphicFrame>
        <p:nvGraphicFramePr>
          <p:cNvPr id="4" name="Google Shape;95;p14">
            <a:extLst>
              <a:ext uri="{FF2B5EF4-FFF2-40B4-BE49-F238E27FC236}">
                <a16:creationId xmlns:a16="http://schemas.microsoft.com/office/drawing/2014/main" id="{72D761EB-6BBF-4FEF-ABEC-E66ABE00EC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2353907"/>
              </p:ext>
            </p:extLst>
          </p:nvPr>
        </p:nvGraphicFramePr>
        <p:xfrm>
          <a:off x="6841870" y="266050"/>
          <a:ext cx="2134475" cy="118866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Mineral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lang="en-A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/>
                        <a:cs typeface="Arial"/>
                        <a:sym typeface="Arial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Rock</a:t>
                      </a:r>
                      <a:endParaRPr sz="11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4617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31FB90B-A6E2-4DF8-BCAB-87D59558CB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21BD7-2079-4E5C-A99D-3AB6671A66E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767450"/>
            <a:ext cx="8063912" cy="4150975"/>
          </a:xfrm>
        </p:spPr>
        <p:txBody>
          <a:bodyPr/>
          <a:lstStyle/>
          <a:p>
            <a:pPr marL="114300" indent="0">
              <a:buNone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Open Sans"/>
              </a:rPr>
              <a:t>A rock is a ____________ substance made up of one or more ____________ and is formed by ____________ processes.</a:t>
            </a:r>
          </a:p>
          <a:p>
            <a:pPr marL="114300" indent="0">
              <a:buNone/>
            </a:pPr>
            <a:endParaRPr lang="en-US" sz="2400" dirty="0">
              <a:latin typeface="Open Sans"/>
            </a:endParaRPr>
          </a:p>
          <a:p>
            <a:pPr marL="571500" indent="-457200">
              <a:buAutoNum type="alphaUcPeriod"/>
            </a:pPr>
            <a:r>
              <a:rPr lang="en-US" sz="2400" dirty="0">
                <a:latin typeface="Open Sans"/>
              </a:rPr>
              <a:t>solid, minerals, biological</a:t>
            </a:r>
          </a:p>
          <a:p>
            <a:pPr marL="571500" indent="-457200">
              <a:buAutoNum type="alphaUcPeriod"/>
            </a:pPr>
            <a:r>
              <a:rPr lang="en-US" sz="2400" dirty="0">
                <a:latin typeface="Open Sans"/>
              </a:rPr>
              <a:t>Liquid, cells, geological</a:t>
            </a:r>
          </a:p>
          <a:p>
            <a:pPr marL="571500" indent="-457200">
              <a:buAutoNum type="alphaUcPeriod"/>
            </a:pPr>
            <a:r>
              <a:rPr lang="en-US" sz="2400" dirty="0">
                <a:latin typeface="Open Sans"/>
              </a:rPr>
              <a:t>Solid, cells, biological</a:t>
            </a:r>
          </a:p>
          <a:p>
            <a:pPr marL="571500" indent="-457200">
              <a:buAutoNum type="alphaUcPeriod"/>
            </a:pPr>
            <a:r>
              <a:rPr lang="en-US" sz="2400" dirty="0">
                <a:latin typeface="Open Sans"/>
              </a:rPr>
              <a:t>Solid, minerals, geological</a:t>
            </a:r>
          </a:p>
        </p:txBody>
      </p:sp>
    </p:spTree>
    <p:extLst>
      <p:ext uri="{BB962C8B-B14F-4D97-AF65-F5344CB8AC3E}">
        <p14:creationId xmlns:p14="http://schemas.microsoft.com/office/powerpoint/2010/main" val="3340207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6C46EA2-4DCC-4C94-8A6C-42C63AA827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7478D-2877-401D-9835-C51A27D761B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2400" dirty="0">
                <a:latin typeface="Open Sans"/>
              </a:rPr>
              <a:t>W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Open Sans"/>
              </a:rPr>
              <a:t>hich of the following are rocks?</a:t>
            </a:r>
          </a:p>
          <a:p>
            <a:pPr marL="114300" indent="0">
              <a:buNone/>
            </a:pPr>
            <a:endParaRPr lang="en-US" sz="2400" dirty="0">
              <a:latin typeface="Open Sans"/>
            </a:endParaRPr>
          </a:p>
          <a:p>
            <a:pPr marL="571500" indent="-457200">
              <a:buAutoNum type="alphaLcPeriod"/>
            </a:pPr>
            <a:r>
              <a:rPr lang="en-US" sz="2400" dirty="0">
                <a:latin typeface="Open Sans"/>
              </a:rPr>
              <a:t>Soil</a:t>
            </a:r>
          </a:p>
          <a:p>
            <a:pPr marL="571500" indent="-457200">
              <a:buAutoNum type="alphaLcPeriod"/>
            </a:pPr>
            <a:r>
              <a:rPr lang="en-US" sz="2400" dirty="0">
                <a:latin typeface="Open Sans"/>
              </a:rPr>
              <a:t>Marble</a:t>
            </a:r>
          </a:p>
          <a:p>
            <a:pPr marL="571500" indent="-457200">
              <a:buAutoNum type="alphaLcPeriod"/>
            </a:pPr>
            <a:r>
              <a:rPr lang="en-US" sz="2400" dirty="0">
                <a:latin typeface="Open Sans"/>
              </a:rPr>
              <a:t>Bricks</a:t>
            </a:r>
          </a:p>
          <a:p>
            <a:pPr marL="571500" indent="-457200">
              <a:buAutoNum type="alphaLcPeriod"/>
            </a:pPr>
            <a:r>
              <a:rPr lang="en-US" sz="2400" dirty="0">
                <a:latin typeface="Open Sans"/>
              </a:rPr>
              <a:t>Wood</a:t>
            </a:r>
          </a:p>
        </p:txBody>
      </p:sp>
    </p:spTree>
    <p:extLst>
      <p:ext uri="{BB962C8B-B14F-4D97-AF65-F5344CB8AC3E}">
        <p14:creationId xmlns:p14="http://schemas.microsoft.com/office/powerpoint/2010/main" val="3889091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F742A61-A12C-4B92-8FDC-FA530A8813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B44D0-62EA-43DD-9C0C-3A871A89A91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200" dirty="0">
                <a:latin typeface="Open Sans"/>
              </a:rPr>
              <a:t>Which are the three types of rock?</a:t>
            </a:r>
          </a:p>
          <a:p>
            <a:pPr marL="114300" indent="0">
              <a:buNone/>
            </a:pPr>
            <a:endParaRPr lang="en-AU" sz="2200" dirty="0">
              <a:latin typeface="Twinkl" pitchFamily="2" charset="0"/>
            </a:endParaRPr>
          </a:p>
          <a:p>
            <a:pPr marL="114300" indent="0">
              <a:buNone/>
            </a:pPr>
            <a:endParaRPr lang="en-AU" sz="2200" dirty="0">
              <a:latin typeface="Twinkl" pitchFamily="2" charset="0"/>
            </a:endParaRPr>
          </a:p>
          <a:p>
            <a:pPr marL="114300" indent="0">
              <a:buNone/>
            </a:pPr>
            <a:endParaRPr lang="en-US" sz="2200" dirty="0">
              <a:latin typeface="Twinkl" pitchFamily="2" charset="0"/>
            </a:endParaRPr>
          </a:p>
        </p:txBody>
      </p:sp>
      <p:pic>
        <p:nvPicPr>
          <p:cNvPr id="1026" name="Picture 2" descr="Obsidian: Igneous Rock - Pictures, Uses, Properties">
            <a:extLst>
              <a:ext uri="{FF2B5EF4-FFF2-40B4-BE49-F238E27FC236}">
                <a16:creationId xmlns:a16="http://schemas.microsoft.com/office/drawing/2014/main" id="{E76A0DA2-82A2-49B8-8C07-A6355E706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50" y="2197199"/>
            <a:ext cx="2168476" cy="16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chist: Metamorphic Rock - Pictures, Definition &amp; More">
            <a:extLst>
              <a:ext uri="{FF2B5EF4-FFF2-40B4-BE49-F238E27FC236}">
                <a16:creationId xmlns:a16="http://schemas.microsoft.com/office/drawing/2014/main" id="{786422AB-9FCE-40C6-BE56-7BC8770F8B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3705" y="2197198"/>
            <a:ext cx="2168476" cy="16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aw Limestone Chalk, Sedimentary Rock Specimen - Approx. 1&quot; - Geologist  Selected &amp; Hand Processed - Great for Science Classrooms - Eisco Labs:  Amazon.com: Industrial &amp; Scientific">
            <a:extLst>
              <a:ext uri="{FF2B5EF4-FFF2-40B4-BE49-F238E27FC236}">
                <a16:creationId xmlns:a16="http://schemas.microsoft.com/office/drawing/2014/main" id="{7FF356B8-6F12-4665-BBE8-92171C287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651" y="2197197"/>
            <a:ext cx="1920698" cy="16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875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0EFBF4D-5CA0-466A-BD7D-62254ECA98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1A03C-4895-4A6B-9BF4-1BFBD8E2F9D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400" dirty="0">
                <a:latin typeface="Open Sans"/>
              </a:rPr>
              <a:t>Match the type of rock to how they are formed</a:t>
            </a:r>
          </a:p>
          <a:p>
            <a:pPr marL="114300" indent="0">
              <a:buNone/>
            </a:pPr>
            <a:endParaRPr lang="en-AU" sz="2400" dirty="0">
              <a:latin typeface="Open Sans"/>
            </a:endParaRPr>
          </a:p>
          <a:p>
            <a:pPr marL="114300" indent="0">
              <a:buNone/>
            </a:pPr>
            <a:r>
              <a:rPr lang="en-AU" sz="2400" dirty="0">
                <a:latin typeface="Open Sans"/>
              </a:rPr>
              <a:t>Metamorphic 		</a:t>
            </a:r>
          </a:p>
          <a:p>
            <a:pPr marL="114300" indent="0">
              <a:buNone/>
            </a:pPr>
            <a:endParaRPr lang="en-AU" sz="2400" dirty="0">
              <a:latin typeface="Open Sans"/>
            </a:endParaRPr>
          </a:p>
          <a:p>
            <a:pPr marL="114300" indent="0">
              <a:buNone/>
            </a:pPr>
            <a:r>
              <a:rPr lang="en-AU" sz="2400" dirty="0">
                <a:latin typeface="Open Sans"/>
              </a:rPr>
              <a:t>Sedimentary</a:t>
            </a:r>
            <a:br>
              <a:rPr lang="en-AU" sz="2400" dirty="0">
                <a:latin typeface="Open Sans"/>
              </a:rPr>
            </a:br>
            <a:endParaRPr lang="en-AU" sz="2400" dirty="0">
              <a:latin typeface="Open Sans"/>
            </a:endParaRPr>
          </a:p>
          <a:p>
            <a:pPr marL="114300" indent="0">
              <a:buNone/>
            </a:pPr>
            <a:r>
              <a:rPr lang="en-AU" sz="2400" dirty="0">
                <a:latin typeface="Open Sans"/>
              </a:rPr>
              <a:t>Igneous</a:t>
            </a:r>
            <a:endParaRPr lang="en-US" sz="2400" dirty="0">
              <a:latin typeface="Open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3A2EB-368B-42BD-92B3-8833717B975C}"/>
              </a:ext>
            </a:extLst>
          </p:cNvPr>
          <p:cNvSpPr txBox="1"/>
          <p:nvPr/>
        </p:nvSpPr>
        <p:spPr>
          <a:xfrm>
            <a:off x="5146429" y="2842937"/>
            <a:ext cx="2975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>
                <a:latin typeface="Twinkl" pitchFamily="2" charset="0"/>
              </a:rPr>
              <a:t>Formed from the broken remains of other rocks</a:t>
            </a:r>
            <a:endParaRPr lang="en-US" sz="1800" dirty="0">
              <a:latin typeface="Twinkl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6949F-B067-4A34-999B-327962CE3893}"/>
              </a:ext>
            </a:extLst>
          </p:cNvPr>
          <p:cNvSpPr txBox="1"/>
          <p:nvPr/>
        </p:nvSpPr>
        <p:spPr>
          <a:xfrm>
            <a:off x="5146430" y="1925419"/>
            <a:ext cx="2975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>
                <a:latin typeface="Twinkl" pitchFamily="2" charset="0"/>
              </a:rPr>
              <a:t>Formed from heat and pressure</a:t>
            </a:r>
            <a:endParaRPr lang="en-US" sz="1800" dirty="0">
              <a:latin typeface="Twinkl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C32E0F-2169-4325-BC3C-07967D7BE300}"/>
              </a:ext>
            </a:extLst>
          </p:cNvPr>
          <p:cNvSpPr txBox="1"/>
          <p:nvPr/>
        </p:nvSpPr>
        <p:spPr>
          <a:xfrm>
            <a:off x="5146428" y="3950677"/>
            <a:ext cx="2975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>
                <a:latin typeface="Twinkl" pitchFamily="2" charset="0"/>
              </a:rPr>
              <a:t>Formed from cooling magma or lava</a:t>
            </a:r>
            <a:endParaRPr lang="en-US" sz="1800" dirty="0">
              <a:latin typeface="Twink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61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4131F94-C3FE-490B-8F8E-A5E55FC7AA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B7A2E-D7B6-4E85-AB19-5F816722F47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>
                <a:latin typeface="Open Sans"/>
              </a:rPr>
              <a:t>Igneous Rocks</a:t>
            </a:r>
          </a:p>
          <a:p>
            <a:pPr marL="114300" indent="0">
              <a:buNone/>
            </a:pPr>
            <a:endParaRPr lang="en-AU" dirty="0">
              <a:latin typeface="Open Sans"/>
            </a:endParaRPr>
          </a:p>
          <a:p>
            <a:pPr marL="114300" indent="0">
              <a:buNone/>
            </a:pPr>
            <a:r>
              <a:rPr lang="en-US" dirty="0">
                <a:latin typeface="Open Sans"/>
              </a:rPr>
              <a:t>Fill in the blank</a:t>
            </a:r>
          </a:p>
          <a:p>
            <a:pPr marL="114300" indent="0">
              <a:buNone/>
            </a:pPr>
            <a:r>
              <a:rPr lang="en-US" dirty="0">
                <a:latin typeface="Open Sans"/>
              </a:rPr>
              <a:t>___________ igneous rocks are those that cool down from lava. These make __________ crystals as they cool down ________. </a:t>
            </a:r>
          </a:p>
          <a:p>
            <a:pPr marL="114300" indent="0">
              <a:buNone/>
            </a:pPr>
            <a:endParaRPr lang="en-US" dirty="0">
              <a:latin typeface="Open Sans"/>
            </a:endParaRPr>
          </a:p>
          <a:p>
            <a:pPr marL="114300" indent="0">
              <a:buNone/>
            </a:pPr>
            <a:r>
              <a:rPr lang="en-US" dirty="0">
                <a:latin typeface="Open Sans"/>
              </a:rPr>
              <a:t>____________ igneous rocks are those that cool down from magma. These make ___________ crystals as they cool down ___________.</a:t>
            </a:r>
            <a:endParaRPr lang="en-AU" dirty="0">
              <a:latin typeface="Open Sans"/>
            </a:endParaRPr>
          </a:p>
        </p:txBody>
      </p:sp>
      <p:graphicFrame>
        <p:nvGraphicFramePr>
          <p:cNvPr id="4" name="Google Shape;95;p14">
            <a:extLst>
              <a:ext uri="{FF2B5EF4-FFF2-40B4-BE49-F238E27FC236}">
                <a16:creationId xmlns:a16="http://schemas.microsoft.com/office/drawing/2014/main" id="{FF93A1D3-1B8A-4817-B6E1-C30FC5A839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3767817"/>
              </p:ext>
            </p:extLst>
          </p:nvPr>
        </p:nvGraphicFramePr>
        <p:xfrm>
          <a:off x="6841870" y="266050"/>
          <a:ext cx="2134475" cy="182874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Extrusive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Small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Intrusive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Quickly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Slowly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Arial"/>
                        </a:rPr>
                        <a:t>Large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9490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E537B60B-C924-CB46-990A-730EC40F8177}" vid="{CB89637F-0F8C-4540-8136-D7886A0EAE8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35C24A8-F837-44BB-A2DE-DFDDC864F7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D1EB4B-9746-4831-B457-6728ED7E4214}"/>
</file>

<file path=customXml/itemProps3.xml><?xml version="1.0" encoding="utf-8"?>
<ds:datastoreItem xmlns:ds="http://schemas.openxmlformats.org/officeDocument/2006/customXml" ds:itemID="{A42995B5-37F5-4883-92C5-51402312250F}">
  <ds:schemaRefs>
    <ds:schemaRef ds:uri="http://schemas.microsoft.com/office/2006/metadata/properties"/>
    <ds:schemaRef ds:uri="http://schemas.microsoft.com/office/infopath/2007/PartnerControls"/>
    <ds:schemaRef ds:uri="8f659357-f805-491c-ad0b-5621b2de6466"/>
    <ds:schemaRef ds:uri="d5c732d2-f217-444a-91d8-37c5714ca69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EI template.pptx</Template>
  <TotalTime>321</TotalTime>
  <Words>944</Words>
  <Application>Microsoft Office PowerPoint</Application>
  <PresentationFormat>On-screen Show (16:9)</PresentationFormat>
  <Paragraphs>209</Paragraphs>
  <Slides>39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Twinkl</vt:lpstr>
      <vt:lpstr>Century Gothic</vt:lpstr>
      <vt:lpstr>Arial</vt:lpstr>
      <vt:lpstr>Open Sans</vt:lpstr>
      <vt:lpstr>Simple Light</vt:lpstr>
      <vt:lpstr>PowerPoint Presentation</vt:lpstr>
      <vt:lpstr>We will be revising Geology content for the term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be revising Geology content for the term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WARD Leanne [Southern River College]</dc:creator>
  <cp:lastModifiedBy>COOPER Sarina [Southern River College]</cp:lastModifiedBy>
  <cp:revision>14</cp:revision>
  <dcterms:created xsi:type="dcterms:W3CDTF">2021-03-23T06:39:14Z</dcterms:created>
  <dcterms:modified xsi:type="dcterms:W3CDTF">2024-06-09T14:00:19Z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34200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_SourceUrl">
    <vt:lpwstr/>
  </property>
  <property fmtid="{D5CDD505-2E9C-101B-9397-08002B2CF9AE}" pid="11" name="_SharedFileIndex">
    <vt:lpwstr/>
  </property>
  <property fmtid="{D5CDD505-2E9C-101B-9397-08002B2CF9AE}" pid="12" name="MediaServiceImageTags">
    <vt:lpwstr/>
  </property>
</Properties>
</file>

<file path=docProps/thumbnail.jpeg>
</file>